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9" r:id="rId8"/>
    <p:sldId id="264" r:id="rId9"/>
    <p:sldId id="260" r:id="rId10"/>
    <p:sldId id="265" r:id="rId11"/>
    <p:sldId id="274" r:id="rId12"/>
    <p:sldId id="263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Italics" panose="020B0604020202020204" charset="0"/>
      <p:regular r:id="rId27"/>
    </p:embeddedFont>
    <p:embeddedFont>
      <p:font typeface="Now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C"/>
    <a:srgbClr val="0396FC"/>
    <a:srgbClr val="E7BBDB"/>
    <a:srgbClr val="A4CEE9"/>
    <a:srgbClr val="FFFFFF"/>
    <a:srgbClr val="B100E8"/>
    <a:srgbClr val="D13FFF"/>
    <a:srgbClr val="5E45F1"/>
    <a:srgbClr val="2F11E1"/>
    <a:srgbClr val="E98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22" autoAdjust="0"/>
  </p:normalViewPr>
  <p:slideViewPr>
    <p:cSldViewPr>
      <p:cViewPr varScale="1">
        <p:scale>
          <a:sx n="50" d="100"/>
          <a:sy n="50" d="100"/>
        </p:scale>
        <p:origin x="8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0.svg"/><Relationship Id="rId12" Type="http://schemas.openxmlformats.org/officeDocument/2006/relationships/hyperlink" Target="https://www.linkedin.com/in/lutfi-kurrotaeni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hyperlink" Target="https://github.com/Luthfi507/forecasting-and-clustering" TargetMode="External"/><Relationship Id="rId5" Type="http://schemas.openxmlformats.org/officeDocument/2006/relationships/image" Target="../media/image4.svg"/><Relationship Id="rId10" Type="http://schemas.openxmlformats.org/officeDocument/2006/relationships/hyperlink" Target="mailto:luthfialbadar@gmail.co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2.sv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2.xml"/><Relationship Id="rId5" Type="http://schemas.openxmlformats.org/officeDocument/2006/relationships/image" Target="../media/image12.svg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utfi.kurrotaeni/viz/Kalbe/Dashboard1?publish=y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0.svg"/><Relationship Id="rId4" Type="http://schemas.openxmlformats.org/officeDocument/2006/relationships/image" Target="../media/image33.svg"/><Relationship Id="rId9" Type="http://schemas.openxmlformats.org/officeDocument/2006/relationships/image" Target="../media/image19.png"/><Relationship Id="rId1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634" y="4540784"/>
            <a:ext cx="8547187" cy="20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13"/>
              </a:lnSpc>
            </a:pPr>
            <a:r>
              <a:rPr lang="en-US" sz="11907">
                <a:solidFill>
                  <a:srgbClr val="B100E8"/>
                </a:solidFill>
                <a:latin typeface="Now Bold"/>
              </a:rPr>
              <a:t>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-551782" y="-1675499"/>
            <a:ext cx="4114800" cy="4114800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</p:sp>
      <p:sp>
        <p:nvSpPr>
          <p:cNvPr id="7" name="Freeform 7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4634" y="3451063"/>
            <a:ext cx="10638240" cy="124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9"/>
              </a:lnSpc>
            </a:pPr>
            <a:r>
              <a:rPr lang="en-US" sz="7258">
                <a:solidFill>
                  <a:srgbClr val="048AFF"/>
                </a:solidFill>
                <a:latin typeface="Now Bold"/>
              </a:rPr>
              <a:t>MACHINE LEARNING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00240" y="3134465"/>
            <a:ext cx="4018070" cy="4018070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1489" t="-49584" r="-26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91593" y="6716757"/>
            <a:ext cx="7827699" cy="4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Lutfi Kurrotaeni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5B975C-8C44-8202-A313-21415EF24F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4" y="571500"/>
            <a:ext cx="1522160" cy="528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03C8E2-1EAE-84E4-6203-3BEA74C017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64" y="514521"/>
            <a:ext cx="1656203" cy="8951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D2C5DF-D8D4-00E0-85FF-BEA4DB0C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0789"/>
            <a:ext cx="9957397" cy="5412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91000" y="3026312"/>
            <a:ext cx="9957398" cy="2442304"/>
            <a:chOff x="0" y="0"/>
            <a:chExt cx="2622525" cy="643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2525" cy="643241"/>
            </a:xfrm>
            <a:custGeom>
              <a:avLst/>
              <a:gdLst/>
              <a:ahLst/>
              <a:cxnLst/>
              <a:rect l="l" t="t" r="r" b="b"/>
              <a:pathLst>
                <a:path w="2622525" h="643241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1453" y="3498920"/>
            <a:ext cx="8765094" cy="1485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61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Now Bold"/>
              </a:rPr>
              <a:t>Execution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431564"/>
            <a:ext cx="7517213" cy="2210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3578" lvl="1">
              <a:lnSpc>
                <a:spcPts val="2888"/>
              </a:lnSpc>
            </a:pPr>
            <a:r>
              <a:rPr lang="en-US" sz="2400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memilih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parameter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autocorrelation dan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berbagai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percobaan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sehingga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dipilih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parameter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ARIMA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yaitu</a:t>
            </a:r>
            <a:endParaRPr lang="en-US" sz="2400" dirty="0">
              <a:solidFill>
                <a:srgbClr val="FFFFFF"/>
              </a:solidFill>
              <a:latin typeface="DM Sans"/>
            </a:endParaRPr>
          </a:p>
          <a:p>
            <a:pPr marL="213578" lvl="1">
              <a:lnSpc>
                <a:spcPts val="2888"/>
              </a:lnSpc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p = 37</a:t>
            </a:r>
          </a:p>
          <a:p>
            <a:pPr marL="213578" lvl="1">
              <a:lnSpc>
                <a:spcPts val="2888"/>
              </a:lnSpc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d = 2</a:t>
            </a:r>
          </a:p>
          <a:p>
            <a:pPr marL="213578" lvl="1">
              <a:lnSpc>
                <a:spcPts val="2888"/>
              </a:lnSpc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q =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9880" y="5899195"/>
            <a:ext cx="305428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99007" y="6431564"/>
            <a:ext cx="7517213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3578" lvl="1">
              <a:lnSpc>
                <a:spcPts val="2888"/>
              </a:lnSpc>
            </a:pPr>
            <a:r>
              <a:rPr lang="en-US" sz="2400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memilih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banyaknya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cluster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silhouette dan elbow method. Dari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kedua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tersebut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dipilih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banyaknya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cluster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yaitu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DM Sans"/>
              </a:rPr>
              <a:t>2</a:t>
            </a:r>
            <a:endParaRPr lang="en-US" sz="24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42087" y="5899195"/>
            <a:ext cx="359560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Clustering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D2C5DF-D8D4-00E0-85FF-BEA4DB0C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690" y="120789"/>
            <a:ext cx="7216017" cy="5412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91000" y="1481996"/>
            <a:ext cx="9957398" cy="2442304"/>
            <a:chOff x="0" y="0"/>
            <a:chExt cx="2622525" cy="643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22525" cy="643241"/>
            </a:xfrm>
            <a:custGeom>
              <a:avLst/>
              <a:gdLst/>
              <a:ahLst/>
              <a:cxnLst/>
              <a:rect l="l" t="t" r="r" b="b"/>
              <a:pathLst>
                <a:path w="2622525" h="643241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3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1453" y="1954604"/>
            <a:ext cx="8765094" cy="1485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61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Now Bold"/>
              </a:rPr>
              <a:t>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387" y="4072501"/>
            <a:ext cx="6983813" cy="11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578" lvl="1">
              <a:lnSpc>
                <a:spcPts val="2888"/>
              </a:lnSpc>
            </a:pPr>
            <a:r>
              <a:rPr lang="en-US" sz="2400" dirty="0">
                <a:solidFill>
                  <a:srgbClr val="FFFFFF"/>
                </a:solidFill>
                <a:latin typeface="DM Sans"/>
              </a:rPr>
              <a:t>Hasil modeling yang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memperoleh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RMSE value: 14.450889128463212 </a:t>
            </a:r>
          </a:p>
          <a:p>
            <a:pPr marL="213578" lvl="1">
              <a:lnSpc>
                <a:spcPts val="2888"/>
              </a:lnSpc>
            </a:pPr>
            <a:r>
              <a:rPr lang="en-US" sz="240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MAE value : 11.85226216457913</a:t>
            </a:r>
            <a:endParaRPr lang="en-US" sz="24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8331" y="3189557"/>
            <a:ext cx="305428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93369" y="4173238"/>
            <a:ext cx="5799431" cy="111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578" lvl="1">
              <a:lnSpc>
                <a:spcPts val="2888"/>
              </a:lnSpc>
            </a:pPr>
            <a:r>
              <a:rPr lang="en-US" sz="2400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melihat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seberapa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baik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model clustering yang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dibuat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dilihat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visualisasi</a:t>
            </a:r>
            <a:r>
              <a:rPr lang="en-US" sz="2400" dirty="0">
                <a:solidFill>
                  <a:srgbClr val="FFFFFF"/>
                </a:solidFill>
                <a:latin typeface="DM Sans"/>
              </a:rPr>
              <a:t> data </a:t>
            </a:r>
            <a:r>
              <a:rPr lang="en-US" sz="2400" dirty="0" err="1">
                <a:solidFill>
                  <a:srgbClr val="FFFFFF"/>
                </a:solidFill>
                <a:latin typeface="DM Sans"/>
              </a:rPr>
              <a:t>berikut</a:t>
            </a:r>
            <a:endParaRPr lang="en-US" sz="2400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718851" y="2939489"/>
            <a:ext cx="359560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DBD0D-96B8-268C-4F1A-64CE01FC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" y="6159786"/>
            <a:ext cx="9437892" cy="38727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F75EB-0FEA-3480-F724-43BF22D82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019" y="6286500"/>
            <a:ext cx="870498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4797527"/>
            <a:ext cx="18288000" cy="6124395"/>
            <a:chOff x="0" y="0"/>
            <a:chExt cx="4816593" cy="1613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13009"/>
            </a:xfrm>
            <a:custGeom>
              <a:avLst/>
              <a:gdLst/>
              <a:ahLst/>
              <a:cxnLst/>
              <a:rect l="l" t="t" r="r" b="b"/>
              <a:pathLst>
                <a:path w="4816592" h="1613009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44666" y="3509328"/>
            <a:ext cx="2878546" cy="287854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9" name="AutoShape 9"/>
          <p:cNvSpPr/>
          <p:nvPr/>
        </p:nvSpPr>
        <p:spPr>
          <a:xfrm>
            <a:off x="5218215" y="5143500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702221" y="1357120"/>
            <a:ext cx="10883558" cy="9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Business 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529611"/>
            <a:ext cx="3345658" cy="18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 dirty="0" err="1">
                <a:solidFill>
                  <a:srgbClr val="FFFFFF"/>
                </a:solidFill>
                <a:latin typeface="DM Sans"/>
              </a:rPr>
              <a:t>Persentase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customer yang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telah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menikah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banyak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sehingga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bisa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dikonsumsi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bersama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keluarga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bisa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diperbanyak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897798" y="3509328"/>
            <a:ext cx="2878546" cy="287854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6002839" y="6529611"/>
            <a:ext cx="4962463" cy="258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 dirty="0" err="1">
                <a:solidFill>
                  <a:srgbClr val="FFFFFF"/>
                </a:solidFill>
                <a:latin typeface="DM Sans"/>
              </a:rPr>
              <a:t>Toko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Lingga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Sinar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Harapan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banyak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terjadi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dibanding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toko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lainnya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Selain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dari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kedua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toko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tersebut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rata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yaitu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sekitar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1300. Oleh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karena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itu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perlu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analisis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lanjut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diberi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treatment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toko-toko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tersebut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749925" y="5143500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352054" y="3509328"/>
            <a:ext cx="2878546" cy="287854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12420601" y="6529611"/>
            <a:ext cx="4838699" cy="258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 dirty="0">
                <a:solidFill>
                  <a:srgbClr val="FFFFFF"/>
                </a:solidFill>
                <a:latin typeface="DM Sans"/>
              </a:rPr>
              <a:t>Customer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segmen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"1"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bisa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ditawari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relevan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diberi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promo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pembelian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pertama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sedangkan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bagi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customer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segmen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"0"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ditawari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lebih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banyak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lainnya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diberi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diskon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minimal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pembelian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58" dirty="0" err="1">
                <a:solidFill>
                  <a:srgbClr val="FFFFFF"/>
                </a:solidFill>
                <a:latin typeface="DM Sans"/>
              </a:rPr>
              <a:t>tertentu</a:t>
            </a:r>
            <a:r>
              <a:rPr lang="en-US" sz="1958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41139" y="4749861"/>
            <a:ext cx="6437528" cy="49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4634" y="3441538"/>
            <a:ext cx="11370537" cy="137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5005377" y="5493951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10"/>
                </a:lnTo>
                <a:lnTo>
                  <a:pt x="0" y="60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05377" y="6216391"/>
            <a:ext cx="603509" cy="603509"/>
          </a:xfrm>
          <a:custGeom>
            <a:avLst/>
            <a:gdLst/>
            <a:ahLst/>
            <a:cxnLst/>
            <a:rect l="l" t="t" r="r" b="b"/>
            <a:pathLst>
              <a:path w="603509" h="603509">
                <a:moveTo>
                  <a:pt x="0" y="0"/>
                </a:moveTo>
                <a:lnTo>
                  <a:pt x="603509" y="0"/>
                </a:lnTo>
                <a:lnTo>
                  <a:pt x="603509" y="603510"/>
                </a:lnTo>
                <a:lnTo>
                  <a:pt x="0" y="603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771016" y="5595768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 dirty="0">
                <a:solidFill>
                  <a:schemeClr val="bg1"/>
                </a:solidFill>
                <a:latin typeface="DM Sans Itali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luthfialbadar@gmail.com</a:t>
            </a:r>
            <a:endParaRPr lang="en-US" sz="2545" dirty="0">
              <a:solidFill>
                <a:schemeClr val="bg1"/>
              </a:solidFill>
              <a:latin typeface="DM Sans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71016" y="6319494"/>
            <a:ext cx="522138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 dirty="0">
                <a:solidFill>
                  <a:schemeClr val="bg1"/>
                </a:solidFill>
                <a:latin typeface="DM Sans Itali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github.com/luthfi507</a:t>
            </a:r>
            <a:endParaRPr lang="en-US" sz="2545" dirty="0">
              <a:solidFill>
                <a:schemeClr val="bg1"/>
              </a:solidFill>
              <a:latin typeface="DM Sans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71016" y="7080208"/>
            <a:ext cx="7274155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1"/>
              </a:lnSpc>
              <a:spcBef>
                <a:spcPct val="0"/>
              </a:spcBef>
            </a:pPr>
            <a:r>
              <a:rPr lang="en-US" sz="2545" dirty="0">
                <a:solidFill>
                  <a:schemeClr val="bg1"/>
                </a:solidFill>
                <a:latin typeface="DM Sans Itali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sz="2545" dirty="0" err="1">
                <a:solidFill>
                  <a:schemeClr val="bg1"/>
                </a:solidFill>
                <a:latin typeface="DM Sans Itali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lutfi-kurrotaeni</a:t>
            </a:r>
            <a:r>
              <a:rPr lang="en-US" sz="2545" dirty="0">
                <a:solidFill>
                  <a:schemeClr val="bg1"/>
                </a:solidFill>
                <a:latin typeface="DM Sans Itali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545" dirty="0">
              <a:solidFill>
                <a:schemeClr val="bg1"/>
              </a:solidFill>
              <a:latin typeface="DM Sans Itali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3A155-3CD2-6B5E-7EFE-355A4330DA19}"/>
              </a:ext>
            </a:extLst>
          </p:cNvPr>
          <p:cNvGrpSpPr/>
          <p:nvPr/>
        </p:nvGrpSpPr>
        <p:grpSpPr>
          <a:xfrm>
            <a:off x="5005377" y="6978391"/>
            <a:ext cx="603509" cy="603509"/>
            <a:chOff x="5005377" y="8089829"/>
            <a:chExt cx="603509" cy="603509"/>
          </a:xfrm>
          <a:solidFill>
            <a:srgbClr val="B100E8"/>
          </a:solidFill>
        </p:grpSpPr>
        <p:sp>
          <p:nvSpPr>
            <p:cNvPr id="14" name="Freeform 14" descr="Link"/>
            <p:cNvSpPr/>
            <p:nvPr/>
          </p:nvSpPr>
          <p:spPr>
            <a:xfrm>
              <a:off x="5005377" y="8089829"/>
              <a:ext cx="603509" cy="603509"/>
            </a:xfrm>
            <a:prstGeom prst="ellipse">
              <a:avLst/>
            </a:prstGeom>
            <a:grpFill/>
            <a:ln>
              <a:solidFill>
                <a:srgbClr val="D13FFF"/>
              </a:solidFill>
            </a:ln>
          </p:spPr>
        </p:sp>
        <p:pic>
          <p:nvPicPr>
            <p:cNvPr id="19" name="Graphic 18" descr="Link">
              <a:extLst>
                <a:ext uri="{FF2B5EF4-FFF2-40B4-BE49-F238E27FC236}">
                  <a16:creationId xmlns:a16="http://schemas.microsoft.com/office/drawing/2014/main" id="{4325CAEF-433C-C5C4-5F27-3A9A5DC3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64503" y="8153473"/>
              <a:ext cx="466696" cy="4666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5104" y="1585374"/>
            <a:ext cx="5189556" cy="89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 dirty="0">
                <a:solidFill>
                  <a:srgbClr val="048AFF"/>
                </a:solidFill>
                <a:latin typeface="Now Bold"/>
              </a:rPr>
              <a:t>About 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8979" y="2728396"/>
            <a:ext cx="6157357" cy="463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78"/>
              </a:lnSpc>
              <a:buFont typeface="Arial" panose="020B0604020202020204" pitchFamily="34" charset="0"/>
              <a:buChar char="•"/>
            </a:pPr>
            <a:r>
              <a:rPr lang="en-US" sz="2245" dirty="0">
                <a:solidFill>
                  <a:srgbClr val="FFFFFF"/>
                </a:solidFill>
                <a:latin typeface="DM Sans"/>
              </a:rPr>
              <a:t>Saya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junior data scientist yang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memiliki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pengalaman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dalam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analisis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data,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visualisasi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, dan machine learning model. </a:t>
            </a:r>
          </a:p>
          <a:p>
            <a:pPr marL="342900" indent="-342900">
              <a:lnSpc>
                <a:spcPts val="3278"/>
              </a:lnSpc>
              <a:buFont typeface="Arial" panose="020B0604020202020204" pitchFamily="34" charset="0"/>
              <a:buChar char="•"/>
            </a:pPr>
            <a:r>
              <a:rPr lang="en-US" sz="2245" dirty="0" err="1">
                <a:solidFill>
                  <a:srgbClr val="FFFFFF"/>
                </a:solidFill>
                <a:latin typeface="DM Sans"/>
              </a:rPr>
              <a:t>Memasuki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tahun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akhir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perkuliahan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dalam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rumpun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matematika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bukan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menjadi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penghalang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terus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mempelajari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hal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baru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. </a:t>
            </a:r>
          </a:p>
          <a:p>
            <a:pPr marL="342900" indent="-342900">
              <a:lnSpc>
                <a:spcPts val="3278"/>
              </a:lnSpc>
              <a:buFont typeface="Arial" panose="020B0604020202020204" pitchFamily="34" charset="0"/>
              <a:buChar char="•"/>
            </a:pPr>
            <a:r>
              <a:rPr lang="en-US" sz="2245" dirty="0" err="1">
                <a:solidFill>
                  <a:srgbClr val="FFFFFF"/>
                </a:solidFill>
                <a:latin typeface="DM Sans"/>
              </a:rPr>
              <a:t>Ikut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berpartisipasi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dalam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kegiatan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organisasi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membentuk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pribadi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disiplin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waktu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2245" i="1" dirty="0">
                <a:solidFill>
                  <a:srgbClr val="FFFFFF"/>
                </a:solidFill>
                <a:latin typeface="DM Sans"/>
              </a:rPr>
              <a:t>public speaking 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yang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baik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, dan </a:t>
            </a:r>
            <a:r>
              <a:rPr lang="en-US" sz="2245" i="1" dirty="0">
                <a:solidFill>
                  <a:srgbClr val="FFFFFF"/>
                </a:solidFill>
                <a:latin typeface="DM Sans"/>
              </a:rPr>
              <a:t>team working 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yang </a:t>
            </a:r>
            <a:r>
              <a:rPr lang="en-US" sz="2245" dirty="0" err="1">
                <a:solidFill>
                  <a:srgbClr val="FFFFFF"/>
                </a:solidFill>
                <a:latin typeface="DM Sans"/>
              </a:rPr>
              <a:t>baik</a:t>
            </a:r>
            <a:r>
              <a:rPr lang="en-US" sz="2245" dirty="0">
                <a:solidFill>
                  <a:srgbClr val="FFFFFF"/>
                </a:solidFill>
                <a:latin typeface="DM Sans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lowchart: Manual Input 13">
            <a:extLst>
              <a:ext uri="{FF2B5EF4-FFF2-40B4-BE49-F238E27FC236}">
                <a16:creationId xmlns:a16="http://schemas.microsoft.com/office/drawing/2014/main" id="{849B50E2-1A9C-B8EA-315C-2DAC04206AA8}"/>
              </a:ext>
            </a:extLst>
          </p:cNvPr>
          <p:cNvSpPr/>
          <p:nvPr/>
        </p:nvSpPr>
        <p:spPr>
          <a:xfrm rot="16200000" flipH="1">
            <a:off x="8973015" y="1085388"/>
            <a:ext cx="10400371" cy="8229600"/>
          </a:xfrm>
          <a:prstGeom prst="flowChartManualInp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294A42BD-E304-B4DA-68C9-9216717AA1E4}"/>
              </a:ext>
            </a:extLst>
          </p:cNvPr>
          <p:cNvSpPr txBox="1"/>
          <p:nvPr/>
        </p:nvSpPr>
        <p:spPr>
          <a:xfrm>
            <a:off x="12198187" y="1585373"/>
            <a:ext cx="5189556" cy="891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3"/>
              </a:lnSpc>
            </a:pPr>
            <a:r>
              <a:rPr lang="en-US" sz="4400" dirty="0">
                <a:solidFill>
                  <a:srgbClr val="048AFF"/>
                </a:solidFill>
                <a:latin typeface="Now Bold"/>
              </a:rPr>
              <a:t>Experience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58B8A40B-CA53-9613-BD86-F023F295206A}"/>
              </a:ext>
            </a:extLst>
          </p:cNvPr>
          <p:cNvSpPr txBox="1"/>
          <p:nvPr/>
        </p:nvSpPr>
        <p:spPr>
          <a:xfrm>
            <a:off x="12297726" y="2827705"/>
            <a:ext cx="5761674" cy="5468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8"/>
              </a:lnSpc>
            </a:pPr>
            <a:r>
              <a:rPr lang="en-US" sz="2245" b="1" dirty="0">
                <a:solidFill>
                  <a:srgbClr val="002060"/>
                </a:solidFill>
                <a:latin typeface="DM Sans"/>
              </a:rPr>
              <a:t>RAKAMIN ACADEMY</a:t>
            </a:r>
          </a:p>
          <a:p>
            <a:pPr>
              <a:lnSpc>
                <a:spcPts val="3278"/>
              </a:lnSpc>
            </a:pPr>
            <a:r>
              <a:rPr lang="en-US" sz="2000" dirty="0">
                <a:solidFill>
                  <a:srgbClr val="002060"/>
                </a:solidFill>
                <a:latin typeface="DM Sans"/>
              </a:rPr>
              <a:t>SQL, Python, Machine Learning, Data Visualization, Git</a:t>
            </a:r>
          </a:p>
          <a:p>
            <a:pPr>
              <a:lnSpc>
                <a:spcPts val="3278"/>
              </a:lnSpc>
            </a:pPr>
            <a:endParaRPr lang="en-US" sz="2000" dirty="0">
              <a:solidFill>
                <a:srgbClr val="002060"/>
              </a:solidFill>
              <a:latin typeface="DM Sans"/>
            </a:endParaRPr>
          </a:p>
          <a:p>
            <a:pPr>
              <a:lnSpc>
                <a:spcPts val="3278"/>
              </a:lnSpc>
            </a:pPr>
            <a:r>
              <a:rPr lang="en-US" sz="2245" b="1" dirty="0">
                <a:solidFill>
                  <a:srgbClr val="002060"/>
                </a:solidFill>
                <a:latin typeface="DM Sans"/>
              </a:rPr>
              <a:t>FINALIS ONMIPA NASIONAL 2022 &amp; 2023</a:t>
            </a:r>
          </a:p>
          <a:p>
            <a:pPr>
              <a:lnSpc>
                <a:spcPts val="3278"/>
              </a:lnSpc>
            </a:pPr>
            <a:r>
              <a:rPr lang="en-US" sz="2000" dirty="0" err="1">
                <a:solidFill>
                  <a:srgbClr val="002060"/>
                </a:solidFill>
                <a:latin typeface="DM Sans"/>
              </a:rPr>
              <a:t>Aljabar</a:t>
            </a:r>
            <a:r>
              <a:rPr lang="en-US" sz="2000" dirty="0">
                <a:solidFill>
                  <a:srgbClr val="002060"/>
                </a:solidFill>
                <a:latin typeface="DM Sans"/>
              </a:rPr>
              <a:t> linear,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struktur</a:t>
            </a:r>
            <a:r>
              <a:rPr lang="en-US" sz="2000" dirty="0">
                <a:solidFill>
                  <a:srgbClr val="002060"/>
                </a:solidFill>
                <a:latin typeface="DM Sans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aljabar</a:t>
            </a:r>
            <a:r>
              <a:rPr lang="en-US" sz="2000" dirty="0">
                <a:solidFill>
                  <a:srgbClr val="002060"/>
                </a:solidFill>
                <a:latin typeface="DM Sans"/>
              </a:rPr>
              <a:t>,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analisis</a:t>
            </a:r>
            <a:r>
              <a:rPr lang="en-US" sz="2000" dirty="0">
                <a:solidFill>
                  <a:srgbClr val="002060"/>
                </a:solidFill>
                <a:latin typeface="DM Sans"/>
              </a:rPr>
              <a:t>, dan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kombinatorika</a:t>
            </a:r>
            <a:endParaRPr lang="en-US" sz="2000" dirty="0">
              <a:solidFill>
                <a:srgbClr val="002060"/>
              </a:solidFill>
              <a:latin typeface="DM Sans"/>
            </a:endParaRPr>
          </a:p>
          <a:p>
            <a:pPr>
              <a:lnSpc>
                <a:spcPts val="3278"/>
              </a:lnSpc>
            </a:pPr>
            <a:endParaRPr lang="en-US" sz="2000" dirty="0">
              <a:solidFill>
                <a:srgbClr val="002060"/>
              </a:solidFill>
              <a:latin typeface="DM Sans"/>
            </a:endParaRPr>
          </a:p>
          <a:p>
            <a:pPr>
              <a:lnSpc>
                <a:spcPts val="3278"/>
              </a:lnSpc>
            </a:pPr>
            <a:r>
              <a:rPr lang="en-US" sz="2250" b="1" dirty="0">
                <a:solidFill>
                  <a:srgbClr val="002060"/>
                </a:solidFill>
                <a:latin typeface="DM Sans"/>
              </a:rPr>
              <a:t>BEM HIMMATIKA UPI 2022</a:t>
            </a:r>
          </a:p>
          <a:p>
            <a:pPr>
              <a:lnSpc>
                <a:spcPts val="3278"/>
              </a:lnSpc>
            </a:pPr>
            <a:r>
              <a:rPr lang="en-US" sz="2000" dirty="0" err="1">
                <a:solidFill>
                  <a:srgbClr val="002060"/>
                </a:solidFill>
                <a:latin typeface="DM Sans"/>
              </a:rPr>
              <a:t>Ketua</a:t>
            </a:r>
            <a:r>
              <a:rPr lang="en-US" sz="2000" dirty="0">
                <a:solidFill>
                  <a:srgbClr val="002060"/>
                </a:solidFill>
                <a:latin typeface="DM Sans"/>
              </a:rPr>
              <a:t> divisi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Kerohanian</a:t>
            </a:r>
            <a:endParaRPr lang="en-US" sz="2000" dirty="0">
              <a:solidFill>
                <a:srgbClr val="002060"/>
              </a:solidFill>
              <a:latin typeface="DM Sans"/>
            </a:endParaRPr>
          </a:p>
          <a:p>
            <a:pPr>
              <a:lnSpc>
                <a:spcPts val="3278"/>
              </a:lnSpc>
            </a:pPr>
            <a:endParaRPr lang="en-US" sz="2250" dirty="0">
              <a:solidFill>
                <a:srgbClr val="002060"/>
              </a:solidFill>
              <a:latin typeface="DM Sans"/>
            </a:endParaRPr>
          </a:p>
          <a:p>
            <a:pPr>
              <a:lnSpc>
                <a:spcPts val="3278"/>
              </a:lnSpc>
            </a:pPr>
            <a:r>
              <a:rPr lang="en-US" sz="2250" b="1" dirty="0">
                <a:solidFill>
                  <a:srgbClr val="002060"/>
                </a:solidFill>
                <a:latin typeface="DM Sans"/>
              </a:rPr>
              <a:t>DPM HIMMATIKA UPI 2021</a:t>
            </a:r>
          </a:p>
          <a:p>
            <a:pPr>
              <a:lnSpc>
                <a:spcPts val="3278"/>
              </a:lnSpc>
            </a:pPr>
            <a:r>
              <a:rPr lang="en-US" sz="2000" dirty="0">
                <a:solidFill>
                  <a:srgbClr val="002060"/>
                </a:solidFill>
                <a:latin typeface="DM Sans"/>
              </a:rPr>
              <a:t>Divisi </a:t>
            </a:r>
            <a:r>
              <a:rPr lang="en-US" sz="2000" dirty="0" err="1">
                <a:solidFill>
                  <a:srgbClr val="002060"/>
                </a:solidFill>
                <a:latin typeface="DM Sans"/>
              </a:rPr>
              <a:t>legislatif</a:t>
            </a:r>
            <a:endParaRPr lang="en-US" sz="2000" dirty="0">
              <a:solidFill>
                <a:srgbClr val="002060"/>
              </a:solidFill>
              <a:latin typeface="DM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6BE910-779F-35DA-1C48-2509D79EE9D9}"/>
              </a:ext>
            </a:extLst>
          </p:cNvPr>
          <p:cNvGrpSpPr/>
          <p:nvPr/>
        </p:nvGrpSpPr>
        <p:grpSpPr>
          <a:xfrm>
            <a:off x="11725816" y="2857500"/>
            <a:ext cx="296984" cy="5562600"/>
            <a:chOff x="11725816" y="2857500"/>
            <a:chExt cx="296984" cy="55626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89D63E-0180-A260-03C2-BDCC931DD11B}"/>
                </a:ext>
              </a:extLst>
            </p:cNvPr>
            <p:cNvSpPr/>
            <p:nvPr/>
          </p:nvSpPr>
          <p:spPr>
            <a:xfrm>
              <a:off x="11842800" y="2956996"/>
              <a:ext cx="72000" cy="5463104"/>
            </a:xfrm>
            <a:prstGeom prst="roundRect">
              <a:avLst/>
            </a:prstGeom>
            <a:solidFill>
              <a:srgbClr val="D13FFF"/>
            </a:solidFill>
            <a:ln>
              <a:solidFill>
                <a:srgbClr val="D13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EA0598-3479-B2ED-D6B6-17901BC7F122}"/>
                </a:ext>
              </a:extLst>
            </p:cNvPr>
            <p:cNvSpPr/>
            <p:nvPr/>
          </p:nvSpPr>
          <p:spPr>
            <a:xfrm>
              <a:off x="11734800" y="2857500"/>
              <a:ext cx="288000" cy="288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2D3624-2740-ED22-7610-AF5D4AE9BB2E}"/>
                </a:ext>
              </a:extLst>
            </p:cNvPr>
            <p:cNvSpPr/>
            <p:nvPr/>
          </p:nvSpPr>
          <p:spPr>
            <a:xfrm>
              <a:off x="11725816" y="4533900"/>
              <a:ext cx="288000" cy="288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677626E-4660-E708-A006-57E426F1D5FF}"/>
                </a:ext>
              </a:extLst>
            </p:cNvPr>
            <p:cNvSpPr/>
            <p:nvPr/>
          </p:nvSpPr>
          <p:spPr>
            <a:xfrm>
              <a:off x="11725816" y="6227100"/>
              <a:ext cx="288000" cy="288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B80DE0-2CCD-C9DF-3B4C-EF468EC91F57}"/>
                </a:ext>
              </a:extLst>
            </p:cNvPr>
            <p:cNvSpPr/>
            <p:nvPr/>
          </p:nvSpPr>
          <p:spPr>
            <a:xfrm>
              <a:off x="11734800" y="7522500"/>
              <a:ext cx="288000" cy="288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6" name="Freeform 12">
            <a:extLst>
              <a:ext uri="{FF2B5EF4-FFF2-40B4-BE49-F238E27FC236}">
                <a16:creationId xmlns:a16="http://schemas.microsoft.com/office/drawing/2014/main" id="{246F31C9-D4B7-D256-5F2C-32C1B4636056}"/>
              </a:ext>
            </a:extLst>
          </p:cNvPr>
          <p:cNvSpPr/>
          <p:nvPr/>
        </p:nvSpPr>
        <p:spPr>
          <a:xfrm>
            <a:off x="17049235" y="5507068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5" y="0"/>
                </a:lnTo>
                <a:lnTo>
                  <a:pt x="825845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971740" y="1648649"/>
            <a:ext cx="6344521" cy="7111957"/>
            <a:chOff x="0" y="0"/>
            <a:chExt cx="1670985" cy="1873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0985" cy="1873108"/>
            </a:xfrm>
            <a:custGeom>
              <a:avLst/>
              <a:gdLst/>
              <a:ahLst/>
              <a:cxnLst/>
              <a:rect l="l" t="t" r="r" b="b"/>
              <a:pathLst>
                <a:path w="1670985" h="1873108">
                  <a:moveTo>
                    <a:pt x="0" y="0"/>
                  </a:moveTo>
                  <a:lnTo>
                    <a:pt x="1670985" y="0"/>
                  </a:lnTo>
                  <a:lnTo>
                    <a:pt x="1670985" y="1873108"/>
                  </a:lnTo>
                  <a:lnTo>
                    <a:pt x="0" y="1873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48AFF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6727" y="3053774"/>
            <a:ext cx="4312629" cy="437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Me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Case Study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Overview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Insight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Model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  <a:p>
            <a:pPr marL="595784" lvl="1" indent="-297892">
              <a:lnSpc>
                <a:spcPts val="4304"/>
              </a:lnSpc>
              <a:buFont typeface="Arial"/>
              <a:buChar char="•"/>
            </a:pPr>
            <a:r>
              <a:rPr lang="en-US" sz="2759" dirty="0">
                <a:solidFill>
                  <a:schemeClr val="bg1"/>
                </a:solidFill>
                <a:latin typeface="DM Sans Itali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Recommendation</a:t>
            </a:r>
            <a:endParaRPr lang="en-US" sz="2759" dirty="0">
              <a:solidFill>
                <a:schemeClr val="bg1"/>
              </a:solidFill>
              <a:latin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28644" y="1804155"/>
            <a:ext cx="4830711" cy="7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57520" y="1560523"/>
            <a:ext cx="5372960" cy="91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048AFF"/>
                </a:solidFill>
                <a:latin typeface="Now Bold"/>
              </a:rPr>
              <a:t>Case Study</a:t>
            </a:r>
          </a:p>
        </p:txBody>
      </p:sp>
      <p:sp>
        <p:nvSpPr>
          <p:cNvPr id="6" name="AutoShape 6"/>
          <p:cNvSpPr/>
          <p:nvPr/>
        </p:nvSpPr>
        <p:spPr>
          <a:xfrm>
            <a:off x="8686800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257712" y="3247220"/>
            <a:ext cx="1390737" cy="1390737"/>
          </a:xfrm>
          <a:custGeom>
            <a:avLst/>
            <a:gdLst/>
            <a:ahLst/>
            <a:cxnLst/>
            <a:rect l="l" t="t" r="r" b="b"/>
            <a:pathLst>
              <a:path w="1390737" h="1390737">
                <a:moveTo>
                  <a:pt x="0" y="0"/>
                </a:moveTo>
                <a:lnTo>
                  <a:pt x="1390738" y="0"/>
                </a:lnTo>
                <a:lnTo>
                  <a:pt x="1390738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4311" y="3234155"/>
            <a:ext cx="1403803" cy="1403803"/>
          </a:xfrm>
          <a:custGeom>
            <a:avLst/>
            <a:gdLst/>
            <a:ahLst/>
            <a:cxnLst/>
            <a:rect l="l" t="t" r="r" b="b"/>
            <a:pathLst>
              <a:path w="1403803" h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63537" y="5636745"/>
            <a:ext cx="4572000" cy="136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sz="1845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dari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total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Kalbe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mengalami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naik-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turun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sehingga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perlu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prediksi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supaya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tidak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kehabisan</a:t>
            </a:r>
            <a:endParaRPr lang="en-US" sz="18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66461" y="4876083"/>
            <a:ext cx="4267200" cy="582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 dirty="0">
                <a:solidFill>
                  <a:srgbClr val="B100E8"/>
                </a:solidFill>
                <a:latin typeface="Now Bold"/>
              </a:rPr>
              <a:t>Problem Statement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72600" y="5598645"/>
            <a:ext cx="5372959" cy="2404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1845" dirty="0" err="1">
                <a:solidFill>
                  <a:srgbClr val="FFFFFF"/>
                </a:solidFill>
                <a:latin typeface="DM Sans"/>
              </a:rPr>
              <a:t>Membuat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regresi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memprediksi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harian</a:t>
            </a:r>
            <a:endParaRPr lang="en-US" sz="1845" dirty="0">
              <a:solidFill>
                <a:srgbClr val="FFFFFF"/>
              </a:solidFill>
              <a:latin typeface="DM Sans"/>
            </a:endParaRPr>
          </a:p>
          <a:p>
            <a:pPr marL="342900" indent="-342900">
              <a:lnSpc>
                <a:spcPts val="2694"/>
              </a:lnSpc>
              <a:buFont typeface="Arial" panose="020B0604020202020204" pitchFamily="34" charset="0"/>
              <a:buChar char="•"/>
            </a:pPr>
            <a:r>
              <a:rPr lang="en-US" sz="1845" dirty="0" err="1">
                <a:solidFill>
                  <a:srgbClr val="FFFFFF"/>
                </a:solidFill>
                <a:latin typeface="DM Sans"/>
              </a:rPr>
              <a:t>Membuat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model clustering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membagi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customer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dalam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beberapa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segmen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sehingga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dapat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meningkatkan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845" dirty="0" err="1">
                <a:solidFill>
                  <a:srgbClr val="FFFFFF"/>
                </a:solidFill>
                <a:latin typeface="DM Sans"/>
              </a:rPr>
              <a:t>memberikan</a:t>
            </a:r>
            <a:r>
              <a:rPr lang="en-US" sz="1845" dirty="0">
                <a:solidFill>
                  <a:srgbClr val="FFFFFF"/>
                </a:solidFill>
                <a:latin typeface="DM Sans"/>
              </a:rPr>
              <a:t> personalized promotion dan sales treatment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4743" y="4876083"/>
            <a:ext cx="3413332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 dirty="0">
                <a:solidFill>
                  <a:srgbClr val="B100E8"/>
                </a:solidFill>
                <a:latin typeface="Now Bold"/>
              </a:rPr>
              <a:t>Solution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567097">
            <a:off x="14624984" y="-263516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3567097">
            <a:off x="-967133" y="7873757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06629" y="2042850"/>
            <a:ext cx="9474742" cy="9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Data Overview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89970" y="7837057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3567097">
            <a:off x="-1385063" y="-3257626"/>
            <a:ext cx="5268632" cy="5150088"/>
          </a:xfrm>
          <a:custGeom>
            <a:avLst/>
            <a:gdLst/>
            <a:ahLst/>
            <a:cxnLst/>
            <a:rect l="l" t="t" r="r" b="b"/>
            <a:pathLst>
              <a:path w="5268632" h="5150088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2" descr="Baru saja dibuka! Cukup penuhi 3 kualifikasi ini. PT Kalbe Farma buka  lowongan kerja minimal lulusan D3 - Lombok Insider - Halaman 2">
            <a:extLst>
              <a:ext uri="{FF2B5EF4-FFF2-40B4-BE49-F238E27FC236}">
                <a16:creationId xmlns:a16="http://schemas.microsoft.com/office/drawing/2014/main" id="{DDB5566B-74EC-35F2-ACD3-9DA536EF4B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755C4E7-F103-44E5-E813-6C9C7DAE499C}"/>
              </a:ext>
            </a:extLst>
          </p:cNvPr>
          <p:cNvSpPr txBox="1"/>
          <p:nvPr/>
        </p:nvSpPr>
        <p:spPr>
          <a:xfrm>
            <a:off x="1348526" y="3514928"/>
            <a:ext cx="15590947" cy="146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578" lvl="1"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Dataset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ini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terdiri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dari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 4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buah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file 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yaitu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customer, transaction, product, dan store yang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memberikan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informasi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berupa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data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pendapatan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transaksi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nama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produk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dan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harganya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, dan data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lainnya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Setelah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keempat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file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disatukan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,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diperoleh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b="1" dirty="0">
                <a:solidFill>
                  <a:srgbClr val="FFFFFF"/>
                </a:solidFill>
                <a:latin typeface="DM Sans"/>
              </a:rPr>
              <a:t>5020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buah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baris dan </a:t>
            </a:r>
            <a:r>
              <a:rPr lang="en-US" sz="1978" b="1" dirty="0">
                <a:solidFill>
                  <a:srgbClr val="FFFFFF"/>
                </a:solidFill>
                <a:latin typeface="DM Sans"/>
              </a:rPr>
              <a:t>18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buah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kolom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.</a:t>
            </a:r>
          </a:p>
          <a:p>
            <a:pPr marL="213578" lvl="1">
              <a:lnSpc>
                <a:spcPts val="2888"/>
              </a:lnSpc>
            </a:pPr>
            <a:r>
              <a:rPr lang="en-US" sz="1978" dirty="0" err="1">
                <a:solidFill>
                  <a:srgbClr val="FFFFFF"/>
                </a:solidFill>
                <a:latin typeface="DM Sans"/>
              </a:rPr>
              <a:t>Berikut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penjelasan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dari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setiap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kolom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: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D8F7C46-7876-2586-5BAB-B5D6A853A88A}"/>
              </a:ext>
            </a:extLst>
          </p:cNvPr>
          <p:cNvSpPr txBox="1"/>
          <p:nvPr/>
        </p:nvSpPr>
        <p:spPr>
          <a:xfrm>
            <a:off x="1581388" y="5143500"/>
            <a:ext cx="3828811" cy="240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1. Customer</a:t>
            </a: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CustomerID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: No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Unik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Customer</a:t>
            </a: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 Age :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Usia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Customer</a:t>
            </a: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 Gender : 0 Wanita, 1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Pria</a:t>
            </a:r>
            <a:endParaRPr lang="en-US" dirty="0">
              <a:solidFill>
                <a:srgbClr val="FFFFFF"/>
              </a:solidFill>
              <a:latin typeface="DM Sans"/>
            </a:endParaRP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 Marital Status : Married, Single</a:t>
            </a: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- Income :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Pendapatan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per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bulan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</a:t>
            </a:r>
          </a:p>
          <a:p>
            <a:pPr>
              <a:lnSpc>
                <a:spcPts val="2694"/>
              </a:lnSpc>
            </a:pPr>
            <a:r>
              <a:rPr lang="en-US" dirty="0">
                <a:solidFill>
                  <a:srgbClr val="FFFFFF"/>
                </a:solidFill>
                <a:latin typeface="DM Sans"/>
              </a:rPr>
              <a:t>  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dalam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DM Sans"/>
              </a:rPr>
              <a:t>jutaan</a:t>
            </a:r>
            <a:r>
              <a:rPr lang="en-US" dirty="0">
                <a:solidFill>
                  <a:srgbClr val="FFFFFF"/>
                </a:solidFill>
                <a:latin typeface="DM Sans"/>
              </a:rPr>
              <a:t> rupiah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224B9-D2D3-B03E-C0E3-D81774A536EB}"/>
              </a:ext>
            </a:extLst>
          </p:cNvPr>
          <p:cNvSpPr txBox="1"/>
          <p:nvPr/>
        </p:nvSpPr>
        <p:spPr>
          <a:xfrm>
            <a:off x="5638800" y="5143500"/>
            <a:ext cx="46040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2. Store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StoreID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: Kode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Unik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Store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StoreName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: Nama Toko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GroupStore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: Nama group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Type : Modern Trade, General Trade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Latitude : Kode Latitude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Longitude : Kode Longitude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FDA51-C247-55C0-BE5B-9AC40193804E}"/>
              </a:ext>
            </a:extLst>
          </p:cNvPr>
          <p:cNvSpPr txBox="1"/>
          <p:nvPr/>
        </p:nvSpPr>
        <p:spPr>
          <a:xfrm>
            <a:off x="10045138" y="5144750"/>
            <a:ext cx="365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3. Product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ProductID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: Kode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Unik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Product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Product Name : Nama Product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Price : Harga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rupiah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56913-2F8B-7E4E-10D9-2E015097C0DD}"/>
              </a:ext>
            </a:extLst>
          </p:cNvPr>
          <p:cNvSpPr txBox="1"/>
          <p:nvPr/>
        </p:nvSpPr>
        <p:spPr>
          <a:xfrm>
            <a:off x="13881371" y="5143500"/>
            <a:ext cx="42732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4. Transaction</a:t>
            </a: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TransactionID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: Kode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Unik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Transaksi</a:t>
            </a:r>
            <a:endParaRPr lang="en-ID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Date :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Tanggal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transaksi</a:t>
            </a:r>
            <a:endParaRPr lang="en-ID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Qty :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Jumlah</a:t>
            </a:r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 item yang </a:t>
            </a:r>
            <a:r>
              <a:rPr lang="en-ID" dirty="0" err="1">
                <a:solidFill>
                  <a:schemeClr val="bg1"/>
                </a:solidFill>
                <a:latin typeface="DM Sans" pitchFamily="2" charset="0"/>
              </a:rPr>
              <a:t>dibeli</a:t>
            </a:r>
            <a:endParaRPr lang="en-ID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n-ID" dirty="0">
                <a:solidFill>
                  <a:schemeClr val="bg1"/>
                </a:solidFill>
                <a:latin typeface="DM Sans" pitchFamily="2" charset="0"/>
              </a:rPr>
              <a:t>- Total Amount : Price x Qty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193BC38-7659-7419-9911-84CEFDDF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6" y="6101314"/>
            <a:ext cx="3074979" cy="249299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8382000" y="4686300"/>
            <a:ext cx="17894953" cy="17894953"/>
          </a:xfrm>
          <a:custGeom>
            <a:avLst/>
            <a:gdLst/>
            <a:ahLst/>
            <a:cxnLst/>
            <a:rect l="l" t="t" r="r" b="b"/>
            <a:pathLst>
              <a:path w="17894953" h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0" y="876564"/>
            <a:ext cx="5911119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981"/>
              </a:lnSpc>
              <a:spcBef>
                <a:spcPct val="0"/>
              </a:spcBef>
            </a:pPr>
            <a:r>
              <a:rPr lang="en-US" sz="5741" dirty="0">
                <a:solidFill>
                  <a:srgbClr val="048AFF"/>
                </a:solidFill>
                <a:latin typeface="Now Bold"/>
              </a:rPr>
              <a:t>Insight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95005" y="7082457"/>
            <a:ext cx="237035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1600" dirty="0">
                <a:solidFill>
                  <a:srgbClr val="FFFFFF"/>
                </a:solidFill>
                <a:latin typeface="DM Sans"/>
              </a:rPr>
              <a:t>Average of Married Customer 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95005" y="5942738"/>
            <a:ext cx="2370352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3600" dirty="0">
                <a:solidFill>
                  <a:srgbClr val="B100E8"/>
                </a:solidFill>
                <a:latin typeface="Now Bold"/>
              </a:rPr>
              <a:t>43.04</a:t>
            </a:r>
          </a:p>
        </p:txBody>
      </p:sp>
      <p:sp>
        <p:nvSpPr>
          <p:cNvPr id="31" name="Freeform 31"/>
          <p:cNvSpPr/>
          <p:nvPr/>
        </p:nvSpPr>
        <p:spPr>
          <a:xfrm>
            <a:off x="-990600" y="-1132633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6096000" y="5942738"/>
            <a:ext cx="2370352" cy="102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3600" dirty="0">
                <a:solidFill>
                  <a:srgbClr val="B100E8"/>
                </a:solidFill>
                <a:latin typeface="Now Bold"/>
              </a:rPr>
              <a:t>29.38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72795" y="3465992"/>
            <a:ext cx="237035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321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DM Sans"/>
              </a:rPr>
              <a:t>Average of Male Customer 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72795" y="2326273"/>
            <a:ext cx="2370352" cy="10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39.14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D9E4D-409D-54F5-2970-0D876400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2375972"/>
            <a:ext cx="3224386" cy="2562538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971800" y="3465992"/>
            <a:ext cx="237035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321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DM Sans"/>
              </a:rPr>
              <a:t>Average of Female Customer 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71800" y="2326273"/>
            <a:ext cx="2370352" cy="10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4000" dirty="0">
                <a:solidFill>
                  <a:srgbClr val="B100E8"/>
                </a:solidFill>
                <a:latin typeface="Now Bold"/>
              </a:rPr>
              <a:t>40.33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FD9252-CD32-C3FE-3A94-575DEE80C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814" y="5942738"/>
            <a:ext cx="10264186" cy="4153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B7654E-AFB8-A694-5947-E8A043B32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6" y="1463763"/>
            <a:ext cx="9021893" cy="3901874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096000" y="7082457"/>
            <a:ext cx="2370352" cy="59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321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DM Sans"/>
              </a:rPr>
              <a:t>Average of Single Customer Age</a:t>
            </a:r>
          </a:p>
        </p:txBody>
      </p:sp>
      <p:sp>
        <p:nvSpPr>
          <p:cNvPr id="32" name="Freeform 32"/>
          <p:cNvSpPr/>
          <p:nvPr/>
        </p:nvSpPr>
        <p:spPr>
          <a:xfrm>
            <a:off x="16002000" y="-992107"/>
            <a:ext cx="3308580" cy="3304444"/>
          </a:xfrm>
          <a:custGeom>
            <a:avLst/>
            <a:gdLst/>
            <a:ahLst/>
            <a:cxnLst/>
            <a:rect l="l" t="t" r="r" b="b"/>
            <a:pathLst>
              <a:path w="3308580" h="3304444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4" grpId="0"/>
      <p:bldP spid="37" grpId="0"/>
      <p:bldP spid="38" grpId="0"/>
      <p:bldP spid="35" grpId="0"/>
      <p:bldP spid="36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86431210-E522-4153-9620-39A3DDD9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 t="1852" r="1240" b="1852"/>
          <a:stretch/>
        </p:blipFill>
        <p:spPr>
          <a:xfrm>
            <a:off x="-16339" y="0"/>
            <a:ext cx="18384961" cy="102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D9DD8-562B-FD23-BEE3-3B8046C004A9}"/>
              </a:ext>
            </a:extLst>
          </p:cNvPr>
          <p:cNvSpPr txBox="1"/>
          <p:nvPr/>
        </p:nvSpPr>
        <p:spPr>
          <a:xfrm>
            <a:off x="-35365" y="977241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for more detail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041088" y="0"/>
            <a:ext cx="6782652" cy="10287000"/>
            <a:chOff x="0" y="0"/>
            <a:chExt cx="178637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377" cy="2709333"/>
            </a:xfrm>
            <a:custGeom>
              <a:avLst/>
              <a:gdLst/>
              <a:ahLst/>
              <a:cxnLst/>
              <a:rect l="l" t="t" r="r" b="b"/>
              <a:pathLst>
                <a:path w="1786377" h="2709333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486492">
            <a:off x="15563637" y="8055643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73881">
            <a:off x="15811722" y="-1693544"/>
            <a:ext cx="3391326" cy="3387087"/>
          </a:xfrm>
          <a:custGeom>
            <a:avLst/>
            <a:gdLst/>
            <a:ahLst/>
            <a:cxnLst/>
            <a:rect l="l" t="t" r="r" b="b"/>
            <a:pathLst>
              <a:path w="3391326" h="3387087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19800" y="766676"/>
            <a:ext cx="10821597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119"/>
              </a:lnSpc>
              <a:spcBef>
                <a:spcPct val="0"/>
              </a:spcBef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Machine Learning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9413" y="3343784"/>
            <a:ext cx="8276747" cy="146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Pada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tahap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ini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persiapan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data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sebelum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dijadikan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machine learning. Proses yang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penyesuaian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tipe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data, </a:t>
            </a:r>
            <a:r>
              <a:rPr lang="en-US" sz="1978" i="1" dirty="0">
                <a:solidFill>
                  <a:srgbClr val="FFFFFF"/>
                </a:solidFill>
                <a:latin typeface="DM Sans"/>
              </a:rPr>
              <a:t>handling missing value, feature encoding, feature selection, 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dan</a:t>
            </a:r>
            <a:r>
              <a:rPr lang="en-US" sz="1978" i="1" dirty="0">
                <a:solidFill>
                  <a:srgbClr val="FFFFFF"/>
                </a:solidFill>
                <a:latin typeface="DM Sans"/>
              </a:rPr>
              <a:t>    train-test split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9414" y="281141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B100E8"/>
                </a:solidFill>
                <a:latin typeface="Now Bold"/>
              </a:rPr>
              <a:t>Preprocessing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03638" y="2859040"/>
            <a:ext cx="1757360" cy="17573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290603" y="3329683"/>
            <a:ext cx="783430" cy="816073"/>
          </a:xfrm>
          <a:custGeom>
            <a:avLst/>
            <a:gdLst/>
            <a:ahLst/>
            <a:cxnLst/>
            <a:rect l="l" t="t" r="r" b="b"/>
            <a:pathLst>
              <a:path w="783430" h="816073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03638" y="5181410"/>
            <a:ext cx="1757360" cy="1757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19413" y="5762754"/>
            <a:ext cx="8276746" cy="146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Pada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tahap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ini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2 model machine learning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yaitu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regresi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dan clustering. Model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regresi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metode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time series ARIMA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memprediksi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jumlah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harian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Kemudian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clustering yang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digunakan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KMeans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Cluster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9414" y="523038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Execution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5193633" y="5634304"/>
            <a:ext cx="977370" cy="883187"/>
          </a:xfrm>
          <a:custGeom>
            <a:avLst/>
            <a:gdLst/>
            <a:ahLst/>
            <a:cxnLst/>
            <a:rect l="l" t="t" r="r" b="b"/>
            <a:pathLst>
              <a:path w="977370" h="883187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03638" y="7500940"/>
            <a:ext cx="1757360" cy="175736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90500">
              <a:solidFill>
                <a:srgbClr val="04001E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5317726" y="7851920"/>
            <a:ext cx="729185" cy="1055399"/>
          </a:xfrm>
          <a:custGeom>
            <a:avLst/>
            <a:gdLst/>
            <a:ahLst/>
            <a:cxnLst/>
            <a:rect l="l" t="t" r="r" b="b"/>
            <a:pathLst>
              <a:path w="729185" h="1055399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9413" y="8082284"/>
            <a:ext cx="8276745" cy="1095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8"/>
              </a:lnSpc>
            </a:pPr>
            <a:r>
              <a:rPr lang="en-US" sz="1978" dirty="0">
                <a:solidFill>
                  <a:srgbClr val="FFFFFF"/>
                </a:solidFill>
                <a:latin typeface="DM Sans"/>
              </a:rPr>
              <a:t>Metrics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evaluasi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regresi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MAE (Mean Absolute Error) dan RMSE (Root Mean Square Error),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sedangkan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evaluasi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model clustering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978" dirty="0" err="1">
                <a:solidFill>
                  <a:srgbClr val="FFFFFF"/>
                </a:solidFill>
                <a:latin typeface="DM Sans"/>
              </a:rPr>
              <a:t>visualisasi</a:t>
            </a:r>
            <a:r>
              <a:rPr lang="en-US" sz="1978" dirty="0">
                <a:solidFill>
                  <a:srgbClr val="FFFFFF"/>
                </a:solidFill>
                <a:latin typeface="DM Sans"/>
              </a:rPr>
              <a:t>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19414" y="7549915"/>
            <a:ext cx="3054282" cy="44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 dirty="0">
                <a:solidFill>
                  <a:srgbClr val="B100E8"/>
                </a:solidFill>
                <a:latin typeface="Now Bold"/>
              </a:rPr>
              <a:t>Evaluation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755367" y="3203208"/>
            <a:ext cx="1875852" cy="18758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5631218" y="4141133"/>
            <a:ext cx="7025563" cy="0"/>
          </a:xfrm>
          <a:prstGeom prst="line">
            <a:avLst/>
          </a:prstGeom>
          <a:ln w="66675" cap="rnd">
            <a:solidFill>
              <a:srgbClr val="3652D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722347" y="3203208"/>
            <a:ext cx="1875852" cy="18758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9564" y="3203208"/>
            <a:ext cx="1875852" cy="18758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6782" y="3203208"/>
            <a:ext cx="1875852" cy="18758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162491" y="3546446"/>
            <a:ext cx="1147405" cy="1118198"/>
          </a:xfrm>
          <a:custGeom>
            <a:avLst/>
            <a:gdLst/>
            <a:ahLst/>
            <a:cxnLst/>
            <a:rect l="l" t="t" r="r" b="b"/>
            <a:pathLst>
              <a:path w="1147405" h="1118198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096007" y="3600162"/>
            <a:ext cx="1062966" cy="1153119"/>
          </a:xfrm>
          <a:custGeom>
            <a:avLst/>
            <a:gdLst/>
            <a:ahLst/>
            <a:cxnLst/>
            <a:rect l="l" t="t" r="r" b="b"/>
            <a:pathLst>
              <a:path w="1062966" h="1153119">
                <a:moveTo>
                  <a:pt x="0" y="0"/>
                </a:moveTo>
                <a:lnTo>
                  <a:pt x="1062966" y="0"/>
                </a:lnTo>
                <a:lnTo>
                  <a:pt x="1062966" y="1153119"/>
                </a:lnTo>
                <a:lnTo>
                  <a:pt x="0" y="1153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039888" y="3596120"/>
            <a:ext cx="1109639" cy="1018850"/>
          </a:xfrm>
          <a:custGeom>
            <a:avLst/>
            <a:gdLst/>
            <a:ahLst/>
            <a:cxnLst/>
            <a:rect l="l" t="t" r="r" b="b"/>
            <a:pathLst>
              <a:path w="1109639" h="1018850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35354" y="1721847"/>
            <a:ext cx="8617293" cy="8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 dirty="0">
                <a:solidFill>
                  <a:srgbClr val="048AFF"/>
                </a:solidFill>
                <a:latin typeface="Now Bold"/>
              </a:rPr>
              <a:t>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31156" y="6206372"/>
            <a:ext cx="2270212" cy="204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545" dirty="0" err="1">
                <a:solidFill>
                  <a:srgbClr val="FFFFFF"/>
                </a:solidFill>
                <a:latin typeface="DM Sans"/>
              </a:rPr>
              <a:t>Terdapat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beberapa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penyesuaian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tipe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data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yaitu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:</a:t>
            </a:r>
          </a:p>
          <a:p>
            <a:pPr>
              <a:lnSpc>
                <a:spcPts val="2256"/>
              </a:lnSpc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Gender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menjadi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object,</a:t>
            </a:r>
          </a:p>
          <a:p>
            <a:pPr>
              <a:lnSpc>
                <a:spcPts val="2256"/>
              </a:lnSpc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Income, Latitude, dan Longitude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menjadi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float</a:t>
            </a:r>
          </a:p>
          <a:p>
            <a:pPr>
              <a:lnSpc>
                <a:spcPts val="2256"/>
              </a:lnSpc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Date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menjadi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datetime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38644" y="5349896"/>
            <a:ext cx="313966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3200" dirty="0">
                <a:solidFill>
                  <a:srgbClr val="B100E8"/>
                </a:solidFill>
                <a:latin typeface="Now Bold"/>
              </a:rPr>
              <a:t>Missing Value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25286" y="6206372"/>
            <a:ext cx="2270212" cy="2047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545" dirty="0" err="1">
                <a:solidFill>
                  <a:srgbClr val="FFFFFF"/>
                </a:solidFill>
                <a:latin typeface="DM Sans"/>
              </a:rPr>
              <a:t>Terdapat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44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buah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nilai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kosong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pada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kolom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Marital Status yang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kemudian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diisi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nilai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modus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sintaks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fillna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pada python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38425" y="5336611"/>
            <a:ext cx="225253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3200" dirty="0">
                <a:solidFill>
                  <a:srgbClr val="B100E8"/>
                </a:solidFill>
                <a:latin typeface="Now Bold"/>
              </a:rPr>
              <a:t>Data Type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25000" y="6206372"/>
            <a:ext cx="2270212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545" dirty="0" err="1">
                <a:solidFill>
                  <a:srgbClr val="FFFFFF"/>
                </a:solidFill>
                <a:latin typeface="DM Sans"/>
              </a:rPr>
              <a:t>Beberapa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fitur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/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kolom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yang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encoding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Gender, Marital Status, Type, dan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ProductID</a:t>
            </a:r>
            <a:endParaRPr lang="en-US" sz="1545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88719" y="5349896"/>
            <a:ext cx="273648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3200" dirty="0">
                <a:solidFill>
                  <a:srgbClr val="B100E8"/>
                </a:solidFill>
                <a:latin typeface="Now Bold"/>
              </a:rPr>
              <a:t>Encoding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38644" y="6193064"/>
            <a:ext cx="3286904" cy="2342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545" dirty="0">
                <a:solidFill>
                  <a:srgbClr val="FFFFFF"/>
                </a:solidFill>
                <a:latin typeface="DM Sans"/>
              </a:rPr>
              <a:t>Feature selection yang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dilakukan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adalah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dengan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teknik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agregasi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.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regresi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digunakan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data total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penjualan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(Qty)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berdasarkan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Date.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Untuk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clustering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digunakan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data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banyaknya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transaksi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, sum qty, dan sum total amount </a:t>
            </a:r>
            <a:r>
              <a:rPr lang="en-US" sz="1545" dirty="0" err="1">
                <a:solidFill>
                  <a:srgbClr val="FFFFFF"/>
                </a:solidFill>
                <a:latin typeface="DM Sans"/>
              </a:rPr>
              <a:t>berdasarkan</a:t>
            </a:r>
            <a:r>
              <a:rPr lang="en-US" sz="1545" dirty="0">
                <a:solidFill>
                  <a:srgbClr val="FFFFFF"/>
                </a:solidFill>
                <a:latin typeface="DM Sans"/>
              </a:rPr>
              <a:t> customer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33072" y="5335945"/>
            <a:ext cx="217706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3200" dirty="0">
                <a:solidFill>
                  <a:srgbClr val="B100E8"/>
                </a:solidFill>
                <a:latin typeface="Now Bold"/>
              </a:rPr>
              <a:t>Selection</a:t>
            </a:r>
          </a:p>
        </p:txBody>
      </p:sp>
      <p:sp>
        <p:nvSpPr>
          <p:cNvPr id="29" name="Freeform 29"/>
          <p:cNvSpPr/>
          <p:nvPr/>
        </p:nvSpPr>
        <p:spPr>
          <a:xfrm>
            <a:off x="-3829643" y="6244472"/>
            <a:ext cx="8403333" cy="8403333"/>
          </a:xfrm>
          <a:custGeom>
            <a:avLst/>
            <a:gdLst/>
            <a:ahLst/>
            <a:cxnLst/>
            <a:rect l="l" t="t" r="r" b="b"/>
            <a:pathLst>
              <a:path w="8403333" h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039888" y="-5722705"/>
            <a:ext cx="11445409" cy="11445409"/>
          </a:xfrm>
          <a:custGeom>
            <a:avLst/>
            <a:gdLst/>
            <a:ahLst/>
            <a:cxnLst/>
            <a:rect l="l" t="t" r="r" b="b"/>
            <a:pathLst>
              <a:path w="11445409" h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3">
            <a:extLst>
              <a:ext uri="{FF2B5EF4-FFF2-40B4-BE49-F238E27FC236}">
                <a16:creationId xmlns:a16="http://schemas.microsoft.com/office/drawing/2014/main" id="{E0CC5DA6-B0CA-7B51-A09F-523501508F2C}"/>
              </a:ext>
            </a:extLst>
          </p:cNvPr>
          <p:cNvSpPr/>
          <p:nvPr/>
        </p:nvSpPr>
        <p:spPr>
          <a:xfrm>
            <a:off x="7153173" y="3489499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799</Words>
  <Application>Microsoft Office PowerPoint</Application>
  <PresentationFormat>Custom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Now Bold</vt:lpstr>
      <vt:lpstr>Consolas</vt:lpstr>
      <vt:lpstr>Arial</vt:lpstr>
      <vt:lpstr>DM Sans</vt:lpstr>
      <vt:lpstr>DM Sans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Lutfi Kurrotaeni</dc:title>
  <cp:lastModifiedBy>Lutfi Kurrotaeni</cp:lastModifiedBy>
  <cp:revision>9</cp:revision>
  <dcterms:created xsi:type="dcterms:W3CDTF">2006-08-16T00:00:00Z</dcterms:created>
  <dcterms:modified xsi:type="dcterms:W3CDTF">2023-07-29T04:27:54Z</dcterms:modified>
  <dc:identifier>DAFpy5AqzjI</dc:identifier>
</cp:coreProperties>
</file>